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80" r:id="rId2"/>
    <p:sldId id="271" r:id="rId3"/>
    <p:sldId id="277" r:id="rId4"/>
    <p:sldId id="276" r:id="rId5"/>
    <p:sldId id="272" r:id="rId6"/>
    <p:sldId id="275" r:id="rId7"/>
    <p:sldId id="256" r:id="rId8"/>
    <p:sldId id="258" r:id="rId9"/>
    <p:sldId id="257" r:id="rId10"/>
    <p:sldId id="266" r:id="rId11"/>
    <p:sldId id="260" r:id="rId12"/>
    <p:sldId id="259" r:id="rId13"/>
    <p:sldId id="262" r:id="rId14"/>
    <p:sldId id="261" r:id="rId15"/>
    <p:sldId id="263" r:id="rId16"/>
    <p:sldId id="264" r:id="rId17"/>
    <p:sldId id="265" r:id="rId18"/>
    <p:sldId id="267" r:id="rId19"/>
    <p:sldId id="269" r:id="rId20"/>
    <p:sldId id="268" r:id="rId21"/>
    <p:sldId id="270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9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41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8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7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1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4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4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4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3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4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8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24128" y="781665"/>
            <a:ext cx="9720073" cy="5527695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/>
              <a:t>“The greater danger for most of us lies not in setting our aim too high and falling short but in setting our aim too low and achieving our mark.”</a:t>
            </a:r>
          </a:p>
          <a:p>
            <a:pPr algn="ctr"/>
            <a:r>
              <a:rPr lang="en-US" sz="3200" i="1" dirty="0" smtClean="0"/>
              <a:t>Michelangelo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9335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424407" y="1392689"/>
            <a:ext cx="7772400" cy="146304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“Yeah – but..”</a:t>
            </a:r>
            <a:endParaRPr lang="en-US" sz="6000" b="1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39" y="206062"/>
            <a:ext cx="4587290" cy="624802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58316" y="2711313"/>
            <a:ext cx="6625108" cy="291354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/>
              <a:t>“This is just a fad that will pass, like everything else in education – revolving door.”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/>
              <a:t>You don’t know “Jack”</a:t>
            </a:r>
            <a:r>
              <a:rPr lang="en-US" sz="2800" dirty="0"/>
              <a:t> </a:t>
            </a:r>
            <a:endParaRPr lang="en-US" sz="2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/>
              <a:t>“We have already done this, why are we doing it again?”</a:t>
            </a:r>
            <a:endParaRPr lang="en-US" sz="2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What’s your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8898" y="1983346"/>
            <a:ext cx="5617507" cy="44432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Think about an image that reflects what you want your learning community to look like?</a:t>
            </a:r>
          </a:p>
          <a:p>
            <a:r>
              <a:rPr lang="en-US" sz="3200" dirty="0" smtClean="0"/>
              <a:t>Take 3 minutes to sketch or find your image (you may use your technology, if needed).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hare with your table and discuss why you chose this image.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35" y="969178"/>
            <a:ext cx="4472513" cy="5590641"/>
          </a:xfrm>
        </p:spPr>
      </p:pic>
    </p:spTree>
    <p:extLst>
      <p:ext uri="{BB962C8B-B14F-4D97-AF65-F5344CB8AC3E}">
        <p14:creationId xmlns:p14="http://schemas.microsoft.com/office/powerpoint/2010/main" val="42572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19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Memory Lane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303867"/>
            <a:ext cx="12192000" cy="54477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Think about a time in your life when you had a positive experience within a learning community.  It can be any group where you learned something.  Examples include but are not limited to a church group, a club, a team, classroom or course, or a support group.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In your journal write about the experience reflecting on the following questions….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How was the community structured?  What processes were used to develop the structure?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What made your experience positive and lasting?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2"/>
            <a:ext cx="12192000" cy="687019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2530" y="10002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Memory Lane cont.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648495"/>
            <a:ext cx="12192000" cy="51966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Get into groups of four (4), everyone must teach a different content area.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Assign the following responsibilities….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Facilitator, Recorder, </a:t>
            </a:r>
            <a:r>
              <a:rPr lang="en-US" sz="3200" b="1" dirty="0">
                <a:solidFill>
                  <a:srgbClr val="C00000"/>
                </a:solidFill>
              </a:rPr>
              <a:t>T</a:t>
            </a:r>
            <a:r>
              <a:rPr lang="en-US" sz="3200" b="1" dirty="0" smtClean="0">
                <a:solidFill>
                  <a:srgbClr val="C00000"/>
                </a:solidFill>
              </a:rPr>
              <a:t>ime Keeper, &amp; Reporter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Within your group, determine at least five (5) commonalities that existed between the learning communities.  Eliminate “same sport/club/church, etc.” </a:t>
            </a:r>
            <a:r>
              <a:rPr lang="en-US" sz="3200" b="1" u="sng" dirty="0" smtClean="0">
                <a:solidFill>
                  <a:srgbClr val="C00000"/>
                </a:solidFill>
              </a:rPr>
              <a:t>Focus on reason and structure.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8-10 minutes and be ready to report to the group.  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585216"/>
            <a:ext cx="9601196" cy="1536192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sz="2000" dirty="0" smtClean="0"/>
              <a:t>Sense of belonging – community</a:t>
            </a:r>
          </a:p>
          <a:p>
            <a:pPr lvl="1"/>
            <a:r>
              <a:rPr lang="en-US" sz="2000" dirty="0" smtClean="0"/>
              <a:t>Common Goal/Purpose</a:t>
            </a:r>
          </a:p>
          <a:p>
            <a:pPr lvl="1"/>
            <a:r>
              <a:rPr lang="en-US" sz="2000" dirty="0" smtClean="0"/>
              <a:t>Diverse group</a:t>
            </a:r>
          </a:p>
          <a:p>
            <a:pPr lvl="1"/>
            <a:r>
              <a:rPr lang="en-US" sz="2000" dirty="0" smtClean="0"/>
              <a:t>Applicable beyond “walls”</a:t>
            </a:r>
          </a:p>
          <a:p>
            <a:pPr lvl="1"/>
            <a:r>
              <a:rPr lang="en-US" sz="2000" dirty="0" smtClean="0"/>
              <a:t>Upfront communication with expectations and structure</a:t>
            </a:r>
          </a:p>
          <a:p>
            <a:pPr lvl="1"/>
            <a:r>
              <a:rPr lang="en-US" sz="2000" dirty="0" smtClean="0"/>
              <a:t>Build </a:t>
            </a:r>
            <a:r>
              <a:rPr lang="en-US" sz="2000" dirty="0" smtClean="0"/>
              <a:t>relationships</a:t>
            </a:r>
          </a:p>
          <a:p>
            <a:pPr lvl="1"/>
            <a:r>
              <a:rPr lang="en-US" sz="2000" dirty="0" smtClean="0"/>
              <a:t>Camaraderie</a:t>
            </a:r>
          </a:p>
          <a:p>
            <a:pPr lvl="1"/>
            <a:r>
              <a:rPr lang="en-US" sz="2000" dirty="0" smtClean="0"/>
              <a:t>Fun and engaging</a:t>
            </a:r>
          </a:p>
          <a:p>
            <a:pPr lvl="1"/>
            <a:r>
              <a:rPr lang="en-US" sz="2000" dirty="0" smtClean="0"/>
              <a:t>Accountability to group/self/learning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377696" y="2560320"/>
            <a:ext cx="4718304" cy="3310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reporter from each group reports one (1) commonality.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7094" y="2"/>
            <a:ext cx="6010657" cy="7044742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Vision statement</a:t>
            </a:r>
            <a:endParaRPr lang="en-US" sz="51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Bullitt County Public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Schools: The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leader in educational excellence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en-US" sz="51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Mission Statement</a:t>
            </a:r>
          </a:p>
          <a:p>
            <a:pPr lvl="1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Bullitt County Public Schools learning community will educate all students to high levels of academic performance as measured by state and national standards by creating and maintaining a positive learning environment with a comprehensive system of support.</a:t>
            </a:r>
          </a:p>
          <a:p>
            <a:r>
              <a:rPr lang="en-US" sz="51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Believe</a:t>
            </a:r>
          </a:p>
          <a:p>
            <a:pPr lvl="1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children can learn.</a:t>
            </a:r>
          </a:p>
          <a:p>
            <a:pPr lvl="1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Higher expectations will yield higher results.</a:t>
            </a:r>
          </a:p>
          <a:p>
            <a:pPr lvl="1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Excellence is attainable.</a:t>
            </a:r>
          </a:p>
          <a:p>
            <a:pPr lvl="1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people need a safe environment, both physically and emotionally.</a:t>
            </a:r>
          </a:p>
          <a:p>
            <a:pPr lvl="1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Family and community support is essential.</a:t>
            </a:r>
          </a:p>
          <a:p>
            <a:pPr lvl="1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people are responsible for their own choices.</a:t>
            </a:r>
          </a:p>
          <a:p>
            <a:pPr lvl="1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Relationships are the foundation of a positive culture.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10657" y="0"/>
            <a:ext cx="6181343" cy="655534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Community Norms:</a:t>
            </a:r>
          </a:p>
          <a:p>
            <a:pPr lvl="1"/>
            <a:r>
              <a:rPr lang="en-US" sz="2800" dirty="0"/>
              <a:t>Sense of belonging – community</a:t>
            </a:r>
          </a:p>
          <a:p>
            <a:pPr lvl="1"/>
            <a:r>
              <a:rPr lang="en-US" sz="2800" dirty="0"/>
              <a:t>Common Goal/Purpose</a:t>
            </a:r>
          </a:p>
          <a:p>
            <a:pPr lvl="1"/>
            <a:r>
              <a:rPr lang="en-US" sz="2800" dirty="0"/>
              <a:t>Diverse group</a:t>
            </a:r>
          </a:p>
          <a:p>
            <a:pPr lvl="1"/>
            <a:r>
              <a:rPr lang="en-US" sz="2800" dirty="0"/>
              <a:t>Applicable beyond “walls”</a:t>
            </a:r>
          </a:p>
          <a:p>
            <a:pPr lvl="1"/>
            <a:r>
              <a:rPr lang="en-US" sz="2800" dirty="0"/>
              <a:t>Upfront communication with expectations and structure</a:t>
            </a:r>
          </a:p>
          <a:p>
            <a:pPr lvl="1"/>
            <a:r>
              <a:rPr lang="en-US" sz="2800" dirty="0" smtClean="0"/>
              <a:t>Build </a:t>
            </a:r>
            <a:r>
              <a:rPr lang="en-US" sz="2800" dirty="0"/>
              <a:t>relationships</a:t>
            </a:r>
          </a:p>
          <a:p>
            <a:pPr lvl="1"/>
            <a:r>
              <a:rPr lang="en-US" sz="2800" dirty="0"/>
              <a:t>Camaraderie</a:t>
            </a:r>
          </a:p>
          <a:p>
            <a:pPr lvl="1"/>
            <a:r>
              <a:rPr lang="en-US" sz="2800" dirty="0"/>
              <a:t>Fun and engaging</a:t>
            </a:r>
          </a:p>
          <a:p>
            <a:pPr lvl="1"/>
            <a:r>
              <a:rPr lang="en-US" sz="2800" dirty="0"/>
              <a:t>Accountability to group/self/learning</a:t>
            </a:r>
          </a:p>
          <a:p>
            <a:endParaRPr lang="en-US" sz="32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2883" y="90154"/>
            <a:ext cx="8269906" cy="154546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Cooper Black" panose="0208090404030B020404" pitchFamily="18" charset="0"/>
              </a:rPr>
              <a:t>Give One…Get One</a:t>
            </a:r>
            <a:endParaRPr lang="en-US" sz="5400" b="1" dirty="0">
              <a:latin typeface="Cooper Black" panose="0208090404030B0204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97768" y="1850383"/>
            <a:ext cx="5705341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In your journal, think of your community building activities you do at the beginning of the school year. Record five (5) activities and reflect on the questions below:   </a:t>
            </a:r>
          </a:p>
          <a:p>
            <a:pPr lvl="1"/>
            <a:r>
              <a:rPr lang="en-US" dirty="0" smtClean="0"/>
              <a:t>How do your activities align with our Learning Community Norms?</a:t>
            </a:r>
          </a:p>
          <a:p>
            <a:pPr lvl="1"/>
            <a:r>
              <a:rPr lang="en-US" dirty="0" smtClean="0"/>
              <a:t>If they don’t seem to align, what is their purpose?</a:t>
            </a:r>
          </a:p>
          <a:p>
            <a:r>
              <a:rPr lang="en-US" dirty="0" smtClean="0"/>
              <a:t>Walk around and share one activity with another person; talk to at least 5 different people. </a:t>
            </a:r>
            <a:endParaRPr lang="en-US" dirty="0"/>
          </a:p>
          <a:p>
            <a:pPr lvl="1"/>
            <a:r>
              <a:rPr lang="en-US" dirty="0" smtClean="0"/>
              <a:t>Record the new ideas you learned from your colleagues.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21973" y="1850383"/>
            <a:ext cx="5096696" cy="4305718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300" dirty="0" smtClean="0"/>
              <a:t>Learning Community Norms: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Sense of belonging – community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Common Goal/Purpose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Diverse group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Applicable beyond “walls”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Upfront communication with expectations and 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Build relationships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Camaraderie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Fun and engaging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Accountability to group/self/learning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793" y="233108"/>
            <a:ext cx="5724402" cy="173736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Lucida Handwriting" panose="03010101010101010101" pitchFamily="66" charset="0"/>
              </a:rPr>
              <a:t>Reflection</a:t>
            </a:r>
            <a:endParaRPr lang="en-US" sz="6000" dirty="0">
              <a:latin typeface="Lucida Handwriting" panose="03010101010101010101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2" y="1970468"/>
            <a:ext cx="4777726" cy="47777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1554" y="1519707"/>
            <a:ext cx="5898525" cy="510003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smtClean="0"/>
              <a:t>Before you leave, reflect about the following….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were your “ah-ha’s”?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will you implement to develop the learning community within your classroom, that enhances learning?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lingering questions do you have or what support do you think you might need?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approach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86411" cy="690321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86410" y="0"/>
            <a:ext cx="5005589" cy="1249251"/>
          </a:xfrm>
        </p:spPr>
        <p:txBody>
          <a:bodyPr/>
          <a:lstStyle/>
          <a:p>
            <a:r>
              <a:rPr lang="en-US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ucida Handwriting" panose="03010101010101010101" pitchFamily="66" charset="0"/>
              </a:rPr>
              <a:t>Your Turn…..</a:t>
            </a:r>
            <a:endParaRPr lang="en-US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186412" y="1249251"/>
            <a:ext cx="5005588" cy="5608749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Draw a picture of representing workshop in your classroom.  Reflect on the following questions to get your image(s).</a:t>
            </a:r>
          </a:p>
          <a:p>
            <a:pPr lvl="1"/>
            <a:r>
              <a:rPr lang="en-US" sz="2800" dirty="0" smtClean="0"/>
              <a:t>How do you vision workshop working in your classroom?</a:t>
            </a:r>
          </a:p>
          <a:p>
            <a:pPr lvl="1"/>
            <a:r>
              <a:rPr lang="en-US" sz="2800" dirty="0" smtClean="0"/>
              <a:t>What picture or images demonstrate your ideas, problems, concerns, or solutions?</a:t>
            </a:r>
          </a:p>
          <a:p>
            <a:r>
              <a:rPr lang="en-US" sz="3200" dirty="0" smtClean="0"/>
              <a:t>Get into groups of 5. Each share. Pick one to share with whole group.</a:t>
            </a:r>
          </a:p>
          <a:p>
            <a:pPr lvl="1"/>
            <a:r>
              <a:rPr lang="en-US" sz="2800" dirty="0" smtClean="0"/>
              <a:t>5-7 minutes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24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0138"/>
            <a:ext cx="8229600" cy="1463040"/>
          </a:xfrm>
        </p:spPr>
        <p:txBody>
          <a:bodyPr>
            <a:normAutofit/>
          </a:bodyPr>
          <a:lstStyle/>
          <a:p>
            <a:r>
              <a:rPr lang="en-US" dirty="0" smtClean="0"/>
              <a:t>stranded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7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598866" y="1262130"/>
            <a:ext cx="4404575" cy="409548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136558" y="1667814"/>
            <a:ext cx="3329190" cy="3284111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498776" y="2034860"/>
            <a:ext cx="2604754" cy="2550017"/>
          </a:xfrm>
          <a:prstGeom prst="flowChartConnector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917339" y="2472741"/>
            <a:ext cx="1767627" cy="1674254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63353" y="751743"/>
            <a:ext cx="31639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</a:rPr>
              <a:t>Learning Target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83002" y="2021979"/>
            <a:ext cx="39538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Thinking Strategies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22770" y="4092434"/>
            <a:ext cx="39538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Workshop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52809" y="5357612"/>
            <a:ext cx="39538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Discourse</a:t>
            </a:r>
          </a:p>
          <a:p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013656" y="1764406"/>
            <a:ext cx="2253803" cy="1545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</p:cNvCxnSpPr>
          <p:nvPr/>
        </p:nvCxnSpPr>
        <p:spPr>
          <a:xfrm flipH="1">
            <a:off x="3834416" y="2822198"/>
            <a:ext cx="3448586" cy="454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198511" y="3734873"/>
            <a:ext cx="2546797" cy="643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140557" y="4584876"/>
            <a:ext cx="1022796" cy="1068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89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0328" y="1313644"/>
            <a:ext cx="4378816" cy="4314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  <a:endCxn id="2" idx="6"/>
          </p:cNvCxnSpPr>
          <p:nvPr/>
        </p:nvCxnSpPr>
        <p:spPr>
          <a:xfrm>
            <a:off x="3580328" y="3470856"/>
            <a:ext cx="4378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55335" y="1506828"/>
            <a:ext cx="888642" cy="1957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731099" y="1506828"/>
            <a:ext cx="940157" cy="19640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592" y="38636"/>
            <a:ext cx="3831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Sharing &amp; 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What can my students share that they will grow and/or solidify the thinking of the group?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How will they reflect on new content understanding? On the processes/thinking?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8017098" y="0"/>
            <a:ext cx="41749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Opening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How do I start the class to allow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Welcoming learning?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Students activating background knowledge related to today’s work?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Learners setting purpose for the lesson?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Managing homework?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78463" y="4932608"/>
            <a:ext cx="41427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Mini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What do I need to model and think aloud about in order to set my students up for success during work time?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-32196" y="5016711"/>
            <a:ext cx="57632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Worktime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What rich task will my students engage 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What thinking strategy will students use to engage with the task?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How will students “hold” their thinking?</a:t>
            </a:r>
            <a:endParaRPr lang="en-US" sz="22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16676" y="4417842"/>
            <a:ext cx="3210060" cy="823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 flipV="1">
            <a:off x="5711780" y="206059"/>
            <a:ext cx="2305318" cy="1687134"/>
          </a:xfrm>
          <a:prstGeom prst="curvedConnector3">
            <a:avLst>
              <a:gd name="adj1" fmla="val 10307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H="1">
            <a:off x="2440545" y="405683"/>
            <a:ext cx="2292442" cy="1893194"/>
          </a:xfrm>
          <a:prstGeom prst="curvedConnector3">
            <a:avLst>
              <a:gd name="adj1" fmla="val 786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6200000" flipV="1">
            <a:off x="6806094" y="3500024"/>
            <a:ext cx="2177308" cy="817808"/>
          </a:xfrm>
          <a:prstGeom prst="curvedConnector3">
            <a:avLst>
              <a:gd name="adj1" fmla="val 10501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85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3" y="1626254"/>
            <a:ext cx="9832762" cy="52317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128" y="126638"/>
            <a:ext cx="9720072" cy="1499616"/>
          </a:xfrm>
        </p:spPr>
        <p:txBody>
          <a:bodyPr/>
          <a:lstStyle/>
          <a:p>
            <a:pPr algn="ctr"/>
            <a:r>
              <a:rPr lang="en-US" dirty="0" smtClean="0"/>
              <a:t>Gradual Release of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 used to think ______________, but now I know________________.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480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9"/>
            <a:ext cx="12192000" cy="6870879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"/>
            <a:ext cx="12192000" cy="6857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You </a:t>
            </a:r>
            <a:r>
              <a:rPr lang="en-US" sz="2600" dirty="0"/>
              <a:t>and your companions have just survived the crash of a small plane. Both the pilot and </a:t>
            </a:r>
            <a:r>
              <a:rPr lang="en-US" sz="2600" dirty="0" smtClean="0"/>
              <a:t>          co-pilot </a:t>
            </a:r>
            <a:r>
              <a:rPr lang="en-US" sz="2600" dirty="0"/>
              <a:t>were killed in the crash. It is mid-January , and you are in Northern Canada. </a:t>
            </a:r>
            <a:r>
              <a:rPr lang="en-US" sz="2600" dirty="0" smtClean="0"/>
              <a:t>                  The </a:t>
            </a:r>
            <a:r>
              <a:rPr lang="en-US" sz="2600" dirty="0"/>
              <a:t>daily temperature is 25 below zero, and the night time temperature is 40 below zero. </a:t>
            </a:r>
            <a:r>
              <a:rPr lang="en-US" sz="2600" dirty="0" smtClean="0"/>
              <a:t>                     There </a:t>
            </a:r>
            <a:r>
              <a:rPr lang="en-US" sz="2600" dirty="0"/>
              <a:t>is snow on the ground, and the countryside is wooded with several </a:t>
            </a:r>
            <a:r>
              <a:rPr lang="en-US" sz="2600" dirty="0" smtClean="0"/>
              <a:t>                                creeks crisscrossing </a:t>
            </a:r>
            <a:r>
              <a:rPr lang="en-US" sz="2600" dirty="0"/>
              <a:t>the area. The nearest town is 20 miles away. You are all </a:t>
            </a:r>
            <a:r>
              <a:rPr lang="en-US" sz="2600" dirty="0" smtClean="0"/>
              <a:t>                           dressed </a:t>
            </a:r>
            <a:r>
              <a:rPr lang="en-US" sz="2600" dirty="0"/>
              <a:t>in city clothes appropriate for a business meeting. Your group of </a:t>
            </a:r>
            <a:r>
              <a:rPr lang="en-US" sz="2600" dirty="0" smtClean="0"/>
              <a:t>                            survivors </a:t>
            </a:r>
            <a:r>
              <a:rPr lang="en-US" sz="2600" dirty="0"/>
              <a:t>managed to salvage the following items: </a:t>
            </a:r>
          </a:p>
          <a:p>
            <a:r>
              <a:rPr lang="en-US" dirty="0" smtClean="0"/>
              <a:t>A ball of steel wool				</a:t>
            </a:r>
          </a:p>
          <a:p>
            <a:r>
              <a:rPr lang="en-US" dirty="0" smtClean="0"/>
              <a:t>A small ax </a:t>
            </a:r>
          </a:p>
          <a:p>
            <a:r>
              <a:rPr lang="en-US" dirty="0" smtClean="0"/>
              <a:t>A loaded .45-caliber pistol </a:t>
            </a:r>
          </a:p>
          <a:p>
            <a:r>
              <a:rPr lang="en-US" dirty="0" smtClean="0"/>
              <a:t>Can of Crisco shortening </a:t>
            </a:r>
          </a:p>
          <a:p>
            <a:r>
              <a:rPr lang="en-US" dirty="0" smtClean="0"/>
              <a:t>Newspapers (one per person) </a:t>
            </a:r>
          </a:p>
          <a:p>
            <a:r>
              <a:rPr lang="en-US" dirty="0" smtClean="0"/>
              <a:t>Cigarette lighter (without fluid) </a:t>
            </a:r>
          </a:p>
          <a:p>
            <a:r>
              <a:rPr lang="en-US" dirty="0" smtClean="0"/>
              <a:t>Extra shirt and pants for each survivor </a:t>
            </a:r>
          </a:p>
          <a:p>
            <a:r>
              <a:rPr lang="en-US" dirty="0" smtClean="0"/>
              <a:t>20 x 20 ft. piece of heavy-duty canvas </a:t>
            </a:r>
          </a:p>
          <a:p>
            <a:r>
              <a:rPr lang="en-US" dirty="0" smtClean="0"/>
              <a:t>A sectional air map made of plastic </a:t>
            </a:r>
          </a:p>
          <a:p>
            <a:r>
              <a:rPr lang="en-US" dirty="0" smtClean="0"/>
              <a:t>One quart of 100-proof whiskey </a:t>
            </a:r>
          </a:p>
          <a:p>
            <a:r>
              <a:rPr lang="en-US" dirty="0" smtClean="0"/>
              <a:t>A compass </a:t>
            </a:r>
          </a:p>
          <a:p>
            <a:r>
              <a:rPr lang="en-US" dirty="0" smtClean="0"/>
              <a:t>Family-size chocolate bars (one per person)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3527" y="1607901"/>
            <a:ext cx="57053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For the next 8 minutes, place them in order of importance for your survival.  ALSO record what you would do with each.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Within your content group.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Determine….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400" b="1" dirty="0" smtClean="0">
                <a:solidFill>
                  <a:srgbClr val="C00000"/>
                </a:solidFill>
              </a:rPr>
              <a:t>Name your group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400" b="1" dirty="0" smtClean="0">
                <a:solidFill>
                  <a:srgbClr val="C00000"/>
                </a:solidFill>
              </a:rPr>
              <a:t>If you will leave to seek out help OR stay to wait for help.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400" b="1" dirty="0" smtClean="0">
                <a:solidFill>
                  <a:srgbClr val="C00000"/>
                </a:solidFill>
              </a:rPr>
              <a:t>As a group, rank your order of importance. Be ready to defend why and its purpose.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400" b="1" dirty="0" smtClean="0">
                <a:solidFill>
                  <a:srgbClr val="C00000"/>
                </a:solidFill>
              </a:rPr>
              <a:t>You MUST come to group consensus.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10 minutes to complete task. </a:t>
            </a:r>
          </a:p>
        </p:txBody>
      </p:sp>
    </p:spTree>
    <p:extLst>
      <p:ext uri="{BB962C8B-B14F-4D97-AF65-F5344CB8AC3E}">
        <p14:creationId xmlns:p14="http://schemas.microsoft.com/office/powerpoint/2010/main" val="382481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dirty="0" smtClean="0">
                <a:latin typeface="Algerian" panose="04020705040A02060702" pitchFamily="82" charset="0"/>
              </a:rPr>
              <a:t>Reflection</a:t>
            </a:r>
            <a:endParaRPr lang="en-US" sz="6000" dirty="0">
              <a:latin typeface="Algerian" panose="04020705040A02060702" pitchFamily="8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1099" cy="720304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5756212" cy="4023360"/>
          </a:xfrm>
        </p:spPr>
        <p:txBody>
          <a:bodyPr/>
          <a:lstStyle/>
          <a:p>
            <a:r>
              <a:rPr lang="en-US" sz="3200" dirty="0"/>
              <a:t>R</a:t>
            </a:r>
            <a:r>
              <a:rPr lang="en-US" sz="3200" dirty="0" smtClean="0"/>
              <a:t>eflect upon..</a:t>
            </a:r>
          </a:p>
          <a:p>
            <a:pPr lvl="1"/>
            <a:r>
              <a:rPr lang="en-US" sz="2800" dirty="0" smtClean="0"/>
              <a:t>What did you notice and wonder during your gallery walk?</a:t>
            </a:r>
          </a:p>
          <a:p>
            <a:pPr lvl="1"/>
            <a:r>
              <a:rPr lang="en-US" sz="2800" dirty="0" smtClean="0"/>
              <a:t>What was the most challenging aspect while working as a team?</a:t>
            </a:r>
          </a:p>
          <a:p>
            <a:pPr lvl="1"/>
            <a:r>
              <a:rPr lang="en-US" sz="2800" dirty="0" smtClean="0"/>
              <a:t>What would you think our learning target would be for this activity?</a:t>
            </a:r>
          </a:p>
          <a:p>
            <a:pPr lvl="1"/>
            <a:r>
              <a:rPr lang="en-US" sz="2800" dirty="0" smtClean="0"/>
              <a:t>What extension can you do with your students?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5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24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0720"/>
          </a:xfrm>
        </p:spPr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Learning Target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24126" y="1841678"/>
            <a:ext cx="9858521" cy="4467681"/>
          </a:xfrm>
        </p:spPr>
        <p:txBody>
          <a:bodyPr/>
          <a:lstStyle/>
          <a:p>
            <a:r>
              <a:rPr lang="en-US" sz="3600" b="1" dirty="0" smtClean="0"/>
              <a:t>I can collaborate and work with a team to solve problems.</a:t>
            </a:r>
          </a:p>
          <a:p>
            <a:endParaRPr lang="en-US" sz="3600" b="1" dirty="0"/>
          </a:p>
          <a:p>
            <a:r>
              <a:rPr lang="en-US" sz="3600" b="1" dirty="0" smtClean="0"/>
              <a:t>I will use my background knowledge to complete </a:t>
            </a:r>
            <a:r>
              <a:rPr lang="en-US" sz="3600" b="1" smtClean="0"/>
              <a:t>the assigned task.  </a:t>
            </a:r>
            <a:endParaRPr lang="en-US" sz="3600" b="1" dirty="0" smtClean="0"/>
          </a:p>
          <a:p>
            <a:endParaRPr lang="en-US" sz="3600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8"/>
            <a:ext cx="12295031" cy="6844952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6366" y="1512664"/>
            <a:ext cx="11642502" cy="51199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problems when group work begins?</a:t>
            </a:r>
          </a:p>
          <a:p>
            <a:r>
              <a:rPr lang="en-US" sz="3600" dirty="0" smtClean="0"/>
              <a:t>Within your group. </a:t>
            </a:r>
          </a:p>
          <a:p>
            <a:r>
              <a:rPr lang="en-US" sz="3600" dirty="0" smtClean="0"/>
              <a:t>Within your group, determine solutions on how to “solve” each problem. Record thoughts on poster provided. When finished, place your poster up along walls.</a:t>
            </a:r>
          </a:p>
          <a:p>
            <a:r>
              <a:rPr lang="en-US" sz="3600" dirty="0" smtClean="0"/>
              <a:t>Gallery Walk </a:t>
            </a:r>
          </a:p>
          <a:p>
            <a:pPr lvl="1"/>
            <a:r>
              <a:rPr lang="en-US" sz="3200" dirty="0" smtClean="0"/>
              <a:t>During your walk, </a:t>
            </a:r>
            <a:r>
              <a:rPr lang="en-US" sz="3200" dirty="0"/>
              <a:t>a</a:t>
            </a:r>
            <a:r>
              <a:rPr lang="en-US" sz="3200" dirty="0" smtClean="0"/>
              <a:t>re these things we can agree to as a community when working in groups?</a:t>
            </a:r>
          </a:p>
          <a:p>
            <a:pPr lvl="2"/>
            <a:r>
              <a:rPr lang="en-US" sz="2800" dirty="0" smtClean="0"/>
              <a:t>If no, what solutions would you recommend?</a:t>
            </a:r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7581" y="13048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Yeah that seem great but……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843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4907644"/>
            <a:ext cx="7328079" cy="151553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Crafting Our Community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Bullitt County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Us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 your journal, write about the following….</a:t>
            </a:r>
          </a:p>
          <a:p>
            <a:pPr lvl="1"/>
            <a:r>
              <a:rPr lang="en-US" sz="3200" dirty="0" smtClean="0"/>
              <a:t>What does your learning community look like in your classroom?</a:t>
            </a:r>
          </a:p>
          <a:p>
            <a:pPr lvl="1"/>
            <a:r>
              <a:rPr lang="en-US" sz="3200" dirty="0" smtClean="0"/>
              <a:t>What are you non-negotiables within your learning community?</a:t>
            </a:r>
          </a:p>
        </p:txBody>
      </p:sp>
    </p:spTree>
    <p:extLst>
      <p:ext uri="{BB962C8B-B14F-4D97-AF65-F5344CB8AC3E}">
        <p14:creationId xmlns:p14="http://schemas.microsoft.com/office/powerpoint/2010/main" val="4029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52" y="2"/>
            <a:ext cx="12191999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464" y="231821"/>
            <a:ext cx="9601196" cy="940158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Learning Target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302" y="940159"/>
            <a:ext cx="117712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/>
              <a:t>We will create norms for cohort, that we believe, cultivate communities of thinkers which heighten learning.</a:t>
            </a:r>
          </a:p>
          <a:p>
            <a:endParaRPr lang="en-US" sz="44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/>
              <a:t>We will use our personal experiences and our belief in student success to determine importance.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4760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5839</TotalTime>
  <Words>1189</Words>
  <Application>Microsoft Office PowerPoint</Application>
  <PresentationFormat>Widescreen</PresentationFormat>
  <Paragraphs>157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Algerian</vt:lpstr>
      <vt:lpstr>Arial</vt:lpstr>
      <vt:lpstr>Cooper Black</vt:lpstr>
      <vt:lpstr>Lucida Handwriting</vt:lpstr>
      <vt:lpstr>Tw Cen MT</vt:lpstr>
      <vt:lpstr>Tw Cen MT Condensed</vt:lpstr>
      <vt:lpstr>Wingdings 3</vt:lpstr>
      <vt:lpstr>Integral</vt:lpstr>
      <vt:lpstr>PowerPoint Presentation</vt:lpstr>
      <vt:lpstr>stranded</vt:lpstr>
      <vt:lpstr>PowerPoint Presentation</vt:lpstr>
      <vt:lpstr>Reflection</vt:lpstr>
      <vt:lpstr>Learning Target</vt:lpstr>
      <vt:lpstr>Yeah that seem great but……</vt:lpstr>
      <vt:lpstr>Crafting Our Community</vt:lpstr>
      <vt:lpstr>Getting Us Started</vt:lpstr>
      <vt:lpstr>Learning Target</vt:lpstr>
      <vt:lpstr>“Yeah – but..”</vt:lpstr>
      <vt:lpstr> What’s your image?</vt:lpstr>
      <vt:lpstr>Memory Lane</vt:lpstr>
      <vt:lpstr>Memory Lane cont.</vt:lpstr>
      <vt:lpstr>PowerPoint Presentation</vt:lpstr>
      <vt:lpstr>PowerPoint Presentation</vt:lpstr>
      <vt:lpstr>Give One…Get One</vt:lpstr>
      <vt:lpstr>Reflection</vt:lpstr>
      <vt:lpstr>Workshop approach</vt:lpstr>
      <vt:lpstr>Your Turn…..</vt:lpstr>
      <vt:lpstr>PowerPoint Presentation</vt:lpstr>
      <vt:lpstr>PowerPoint Presentation</vt:lpstr>
      <vt:lpstr>Gradual Release of Responsibility</vt:lpstr>
      <vt:lpstr>FINAL REFLECTION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Crafting Your Community</dc:title>
  <dc:creator>Bramlage, Rachelle</dc:creator>
  <cp:lastModifiedBy>Bramlage, Rachelle</cp:lastModifiedBy>
  <cp:revision>74</cp:revision>
  <dcterms:created xsi:type="dcterms:W3CDTF">2015-07-10T16:18:32Z</dcterms:created>
  <dcterms:modified xsi:type="dcterms:W3CDTF">2015-08-05T01:47:24Z</dcterms:modified>
</cp:coreProperties>
</file>